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68" r:id="rId6"/>
    <p:sldId id="267" r:id="rId7"/>
    <p:sldId id="269" r:id="rId8"/>
    <p:sldId id="270" r:id="rId9"/>
    <p:sldId id="271" r:id="rId10"/>
    <p:sldId id="258" r:id="rId11"/>
    <p:sldId id="273" r:id="rId12"/>
    <p:sldId id="274" r:id="rId13"/>
    <p:sldId id="275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3D03"/>
    <a:srgbClr val="724B1C"/>
    <a:srgbClr val="784F1E"/>
    <a:srgbClr val="CC8734"/>
    <a:srgbClr val="B1752D"/>
    <a:srgbClr val="B779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6C33F-1147-4A21-A75D-38A764937D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4B8EEF-77F6-4ED0-AF07-DBEE3B0881D9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Нормативный компонент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80C9F2-13F3-44AC-B1A8-6670530377FF}" type="parTrans" cxnId="{5FCBB2EC-40F9-436D-95CB-E04F81A56611}">
      <dgm:prSet/>
      <dgm:spPr/>
      <dgm:t>
        <a:bodyPr/>
        <a:lstStyle/>
        <a:p>
          <a:endParaRPr lang="ru-RU"/>
        </a:p>
      </dgm:t>
    </dgm:pt>
    <dgm:pt modelId="{FB6800DA-DAE4-413F-955D-D51E98CF51C9}" type="sibTrans" cxnId="{5FCBB2EC-40F9-436D-95CB-E04F81A56611}">
      <dgm:prSet/>
      <dgm:spPr/>
      <dgm:t>
        <a:bodyPr/>
        <a:lstStyle/>
        <a:p>
          <a:endParaRPr lang="ru-RU"/>
        </a:p>
      </dgm:t>
    </dgm:pt>
    <dgm:pt modelId="{3D557D54-F4C5-4272-AB22-0CDEE0B89423}">
      <dgm:prSet/>
      <dgm:spPr>
        <a:ln>
          <a:noFill/>
        </a:ln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Методический компонент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8D54D9-0339-4AAD-876A-F83F1EA1B867}" type="parTrans" cxnId="{3523A1E8-4254-4839-80A1-76D49A54C2DB}">
      <dgm:prSet/>
      <dgm:spPr/>
      <dgm:t>
        <a:bodyPr/>
        <a:lstStyle/>
        <a:p>
          <a:endParaRPr lang="ru-RU"/>
        </a:p>
      </dgm:t>
    </dgm:pt>
    <dgm:pt modelId="{77F6B9CA-2021-4A52-8C97-C381B71308CA}" type="sibTrans" cxnId="{3523A1E8-4254-4839-80A1-76D49A54C2DB}">
      <dgm:prSet/>
      <dgm:spPr/>
      <dgm:t>
        <a:bodyPr/>
        <a:lstStyle/>
        <a:p>
          <a:endParaRPr lang="ru-RU"/>
        </a:p>
      </dgm:t>
    </dgm:pt>
    <dgm:pt modelId="{07F47EE1-5B73-4DA0-8773-FCAFC7D46416}">
      <dgm:prSet/>
      <dgm:spPr>
        <a:ln>
          <a:noFill/>
        </a:ln>
      </dgm:spPr>
      <dgm:t>
        <a:bodyPr/>
        <a:lstStyle/>
        <a:p>
          <a:pPr rtl="0"/>
          <a:endParaRPr lang="ru-RU" dirty="0"/>
        </a:p>
      </dgm:t>
    </dgm:pt>
    <dgm:pt modelId="{A8F57CB1-FE0B-437B-A5E9-6CCF6A123C57}" type="parTrans" cxnId="{B8285AB8-049E-48E8-BE83-CED82CBAB69C}">
      <dgm:prSet/>
      <dgm:spPr/>
      <dgm:t>
        <a:bodyPr/>
        <a:lstStyle/>
        <a:p>
          <a:endParaRPr lang="ru-RU"/>
        </a:p>
      </dgm:t>
    </dgm:pt>
    <dgm:pt modelId="{6614D0DD-144D-4213-8539-79390A1579F5}" type="sibTrans" cxnId="{B8285AB8-049E-48E8-BE83-CED82CBAB69C}">
      <dgm:prSet/>
      <dgm:spPr/>
      <dgm:t>
        <a:bodyPr/>
        <a:lstStyle/>
        <a:p>
          <a:endParaRPr lang="ru-RU"/>
        </a:p>
      </dgm:t>
    </dgm:pt>
    <dgm:pt modelId="{A79EB44B-18CF-4811-92F3-B9618A4EA77E}" type="pres">
      <dgm:prSet presAssocID="{7EB6C33F-1147-4A21-A75D-38A764937D5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B549B-5FAC-4C7B-B544-26BC37ED8D54}" type="pres">
      <dgm:prSet presAssocID="{6C4B8EEF-77F6-4ED0-AF07-DBEE3B0881D9}" presName="circ1" presStyleLbl="vennNode1" presStyleIdx="0" presStyleCnt="2" custScaleX="82326" custScaleY="78715" custLinFactNeighborX="2637" custLinFactNeighborY="-16799"/>
      <dgm:spPr/>
      <dgm:t>
        <a:bodyPr/>
        <a:lstStyle/>
        <a:p>
          <a:endParaRPr lang="ru-RU"/>
        </a:p>
      </dgm:t>
    </dgm:pt>
    <dgm:pt modelId="{4F490836-80B3-4532-B94E-16DD9756511D}" type="pres">
      <dgm:prSet presAssocID="{6C4B8EEF-77F6-4ED0-AF07-DBEE3B0881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14E28-49F1-459F-B484-19FEE160C453}" type="pres">
      <dgm:prSet presAssocID="{3D557D54-F4C5-4272-AB22-0CDEE0B89423}" presName="circ2" presStyleLbl="vennNode1" presStyleIdx="1" presStyleCnt="2" custScaleX="81883" custScaleY="78129" custLinFactNeighborX="-927" custLinFactNeighborY="-16993"/>
      <dgm:spPr/>
      <dgm:t>
        <a:bodyPr/>
        <a:lstStyle/>
        <a:p>
          <a:endParaRPr lang="ru-RU"/>
        </a:p>
      </dgm:t>
    </dgm:pt>
    <dgm:pt modelId="{98F98402-A11F-4662-9AA1-BE07A11BC4A4}" type="pres">
      <dgm:prSet presAssocID="{3D557D54-F4C5-4272-AB22-0CDEE0B894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3A1E8-4254-4839-80A1-76D49A54C2DB}" srcId="{7EB6C33F-1147-4A21-A75D-38A764937D56}" destId="{3D557D54-F4C5-4272-AB22-0CDEE0B89423}" srcOrd="1" destOrd="0" parTransId="{9C8D54D9-0339-4AAD-876A-F83F1EA1B867}" sibTransId="{77F6B9CA-2021-4A52-8C97-C381B71308CA}"/>
    <dgm:cxn modelId="{AB27F9DD-AA55-437F-9D3F-7F6B85FC4EAA}" type="presOf" srcId="{07F47EE1-5B73-4DA0-8773-FCAFC7D46416}" destId="{CF714E28-49F1-459F-B484-19FEE160C453}" srcOrd="0" destOrd="1" presId="urn:microsoft.com/office/officeart/2005/8/layout/venn1"/>
    <dgm:cxn modelId="{B1CA001F-7205-4BE6-B68D-AB83B6BD8A80}" type="presOf" srcId="{3D557D54-F4C5-4272-AB22-0CDEE0B89423}" destId="{CF714E28-49F1-459F-B484-19FEE160C453}" srcOrd="0" destOrd="0" presId="urn:microsoft.com/office/officeart/2005/8/layout/venn1"/>
    <dgm:cxn modelId="{909274FF-17FD-4646-AC80-B0CD04C61A65}" type="presOf" srcId="{7EB6C33F-1147-4A21-A75D-38A764937D56}" destId="{A79EB44B-18CF-4811-92F3-B9618A4EA77E}" srcOrd="0" destOrd="0" presId="urn:microsoft.com/office/officeart/2005/8/layout/venn1"/>
    <dgm:cxn modelId="{B8285AB8-049E-48E8-BE83-CED82CBAB69C}" srcId="{3D557D54-F4C5-4272-AB22-0CDEE0B89423}" destId="{07F47EE1-5B73-4DA0-8773-FCAFC7D46416}" srcOrd="0" destOrd="0" parTransId="{A8F57CB1-FE0B-437B-A5E9-6CCF6A123C57}" sibTransId="{6614D0DD-144D-4213-8539-79390A1579F5}"/>
    <dgm:cxn modelId="{5FCBB2EC-40F9-436D-95CB-E04F81A56611}" srcId="{7EB6C33F-1147-4A21-A75D-38A764937D56}" destId="{6C4B8EEF-77F6-4ED0-AF07-DBEE3B0881D9}" srcOrd="0" destOrd="0" parTransId="{F180C9F2-13F3-44AC-B1A8-6670530377FF}" sibTransId="{FB6800DA-DAE4-413F-955D-D51E98CF51C9}"/>
    <dgm:cxn modelId="{41D223D9-D7B5-4BDE-A85B-1860C65134D0}" type="presOf" srcId="{6C4B8EEF-77F6-4ED0-AF07-DBEE3B0881D9}" destId="{4F490836-80B3-4532-B94E-16DD9756511D}" srcOrd="1" destOrd="0" presId="urn:microsoft.com/office/officeart/2005/8/layout/venn1"/>
    <dgm:cxn modelId="{A293494D-CD47-4261-8992-7D0978D376D4}" type="presOf" srcId="{6C4B8EEF-77F6-4ED0-AF07-DBEE3B0881D9}" destId="{060B549B-5FAC-4C7B-B544-26BC37ED8D54}" srcOrd="0" destOrd="0" presId="urn:microsoft.com/office/officeart/2005/8/layout/venn1"/>
    <dgm:cxn modelId="{E9627090-BBC2-4EDC-A64D-E83C8786239F}" type="presOf" srcId="{3D557D54-F4C5-4272-AB22-0CDEE0B89423}" destId="{98F98402-A11F-4662-9AA1-BE07A11BC4A4}" srcOrd="1" destOrd="0" presId="urn:microsoft.com/office/officeart/2005/8/layout/venn1"/>
    <dgm:cxn modelId="{AA7284DA-7912-46E9-A386-9330068EF0BE}" type="presOf" srcId="{07F47EE1-5B73-4DA0-8773-FCAFC7D46416}" destId="{98F98402-A11F-4662-9AA1-BE07A11BC4A4}" srcOrd="1" destOrd="1" presId="urn:microsoft.com/office/officeart/2005/8/layout/venn1"/>
    <dgm:cxn modelId="{F1AD2139-9018-44DA-A28B-22059FFAACFE}" type="presParOf" srcId="{A79EB44B-18CF-4811-92F3-B9618A4EA77E}" destId="{060B549B-5FAC-4C7B-B544-26BC37ED8D54}" srcOrd="0" destOrd="0" presId="urn:microsoft.com/office/officeart/2005/8/layout/venn1"/>
    <dgm:cxn modelId="{02D5B35A-D097-42F6-9AC1-1AA8E64E9BBD}" type="presParOf" srcId="{A79EB44B-18CF-4811-92F3-B9618A4EA77E}" destId="{4F490836-80B3-4532-B94E-16DD9756511D}" srcOrd="1" destOrd="0" presId="urn:microsoft.com/office/officeart/2005/8/layout/venn1"/>
    <dgm:cxn modelId="{EB857363-90FF-4EA8-8296-8B837C488AEB}" type="presParOf" srcId="{A79EB44B-18CF-4811-92F3-B9618A4EA77E}" destId="{CF714E28-49F1-459F-B484-19FEE160C453}" srcOrd="2" destOrd="0" presId="urn:microsoft.com/office/officeart/2005/8/layout/venn1"/>
    <dgm:cxn modelId="{9328357A-FFAE-4B14-8ED4-399586F5E20F}" type="presParOf" srcId="{A79EB44B-18CF-4811-92F3-B9618A4EA77E}" destId="{98F98402-A11F-4662-9AA1-BE07A11BC4A4}" srcOrd="3" destOrd="0" presId="urn:microsoft.com/office/officeart/2005/8/layout/venn1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283275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3111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214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8189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632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1159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585775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42337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123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29638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639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7328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789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hyperlink" Target="https://drive.google.com/file/d/1_WzOIdrMrYmcJV2HHb8D7w6ZyPn8U6vj/view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hyperlink" Target="https://drive.google.com/drive/folders/1S9NaWQUGLYfciGjQTlOKSBAn9Yndcly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hyperlink" Target="https://sportbor.ru/obrazovanie.html?catid=article&amp;id=606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docs.google.com/document/d/1WqQ53OUq1QxPyyCw3dGKEO3ErscptwHkTjl-3AiGQ1I/edit" TargetMode="External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rive.google.com/drive/u/1/folders/1-fRlPrzDIqZvR_LKqJ2H9Nily_pfgzS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e52.ru/" TargetMode="External"/><Relationship Id="rId13" Type="http://schemas.openxmlformats.org/officeDocument/2006/relationships/hyperlink" Target="https://school.reo.ru/" TargetMode="External"/><Relationship Id="rId3" Type="http://schemas.openxmlformats.org/officeDocument/2006/relationships/hyperlink" Target="http://mineco-nn.ru/doklad-sostoyanie-okruzhayushhej-sredy-i-prirodnykh-resursov-nizhegorodskoj-oblasti-v-2016-godu" TargetMode="External"/><Relationship Id="rId7" Type="http://schemas.openxmlformats.org/officeDocument/2006/relationships/hyperlink" Target="http://www.kerzhenskiy.ru/" TargetMode="External"/><Relationship Id="rId12" Type="http://schemas.openxmlformats.org/officeDocument/2006/relationships/hyperlink" Target="https://urok.fedcdo.ru/" TargetMode="External"/><Relationship Id="rId2" Type="http://schemas.openxmlformats.org/officeDocument/2006/relationships/hyperlink" Target="http://mineco-nn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eenparty.ru/" TargetMode="External"/><Relationship Id="rId11" Type="http://schemas.openxmlformats.org/officeDocument/2006/relationships/hyperlink" Target="https://&#1082;&#1086;&#1085;&#1082;&#1091;&#1088;&#1089;.&#1079;&#1077;&#1083;&#1077;&#1085;&#1099;&#1077;&#1096;&#1082;&#1086;&#1083;&#1099;.&#1088;&#1092;/" TargetMode="External"/><Relationship Id="rId5" Type="http://schemas.openxmlformats.org/officeDocument/2006/relationships/hyperlink" Target="http://www.ecopolicy.ru/" TargetMode="External"/><Relationship Id="rId10" Type="http://schemas.openxmlformats.org/officeDocument/2006/relationships/hyperlink" Target="https://fedcdo.ru/activity/" TargetMode="External"/><Relationship Id="rId4" Type="http://schemas.openxmlformats.org/officeDocument/2006/relationships/hyperlink" Target="http://voop.spb.ru/" TargetMode="External"/><Relationship Id="rId9" Type="http://schemas.openxmlformats.org/officeDocument/2006/relationships/hyperlink" Target="https://vk.com/ecolandia" TargetMode="External"/><Relationship Id="rId14" Type="http://schemas.openxmlformats.org/officeDocument/2006/relationships/hyperlink" Target="https://vk.com/eco_shcoly_zelenyi_fl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700644"/>
            <a:ext cx="7110715" cy="212568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n-lt"/>
              </a:rPr>
              <a:t>Презентация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учебно-методического комплекса по естественнонаучной направленности</a:t>
            </a:r>
            <a:endParaRPr lang="ru-RU" sz="4000" dirty="0">
              <a:latin typeface="+mn-lt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7110715" cy="325596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Дунаева Наталья Леонидовна</a:t>
            </a:r>
          </a:p>
          <a:p>
            <a:pPr algn="r"/>
            <a:r>
              <a:rPr lang="ru-RU" b="1" dirty="0" smtClean="0"/>
              <a:t>Методист МАУ ДО ЦДЮТЭ</a:t>
            </a:r>
          </a:p>
          <a:p>
            <a:pPr algn="r"/>
            <a:endParaRPr lang="ru-RU" b="1" dirty="0" smtClean="0"/>
          </a:p>
          <a:p>
            <a:pPr algn="r"/>
            <a:endParaRPr lang="ru-RU" b="1" dirty="0" smtClean="0"/>
          </a:p>
          <a:p>
            <a:r>
              <a:rPr lang="ru-RU" sz="1800" b="1" dirty="0" smtClean="0"/>
              <a:t>г.Бор</a:t>
            </a:r>
          </a:p>
          <a:p>
            <a:r>
              <a:rPr lang="ru-RU" sz="1800" b="1" dirty="0" smtClean="0"/>
              <a:t>2023</a:t>
            </a:r>
            <a:endParaRPr lang="ru-RU" sz="1800" b="1" dirty="0"/>
          </a:p>
        </p:txBody>
      </p:sp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8EE5463A-8C35-4193-894B-F4D958DDC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079" b="4079"/>
          <a:stretch>
            <a:fillRect/>
          </a:stretch>
        </p:blipFill>
        <p:spPr/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0820499-B68A-4838-BD6A-FE2469A6B89B}"/>
              </a:ext>
            </a:extLst>
          </p:cNvPr>
          <p:cNvCxnSpPr/>
          <p:nvPr/>
        </p:nvCxnSpPr>
        <p:spPr>
          <a:xfrm>
            <a:off x="5427023" y="3051958"/>
            <a:ext cx="6282047" cy="11876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85140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8269"/>
            <a:ext cx="5257800" cy="1325563"/>
          </a:xfrm>
        </p:spPr>
        <p:txBody>
          <a:bodyPr/>
          <a:lstStyle/>
          <a:p>
            <a:pPr algn="ctr"/>
            <a:r>
              <a:rPr lang="ru-RU" b="1" dirty="0" smtClean="0"/>
              <a:t>Учебный компонент</a:t>
            </a:r>
            <a:endParaRPr lang="ru-RU" b="1" dirty="0"/>
          </a:p>
        </p:txBody>
      </p:sp>
      <p:pic>
        <p:nvPicPr>
          <p:cNvPr id="8" name="Рисунок 7" descr="Изображение выглядит как человек, устройство, дат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5F1DAABF-CEB6-4493-836A-3EEDB6129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3768" r="23768"/>
          <a:stretch/>
        </p:blipFill>
        <p:spPr>
          <a:xfrm>
            <a:off x="405115" y="365125"/>
            <a:ext cx="4653774" cy="59253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39FC5A32-BB8A-49FF-8898-CA7E553DBEDD}"/>
              </a:ext>
            </a:extLst>
          </p:cNvPr>
          <p:cNvSpPr txBox="1">
            <a:spLocks/>
          </p:cNvSpPr>
          <p:nvPr/>
        </p:nvSpPr>
        <p:spPr>
          <a:xfrm>
            <a:off x="6096000" y="3574473"/>
            <a:ext cx="5690886" cy="328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Дидактические игры</a:t>
            </a:r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Литература для учащихся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Буклеты, журналы и брошюры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Текст 9">
            <a:extLst>
              <a:ext uri="{FF2B5EF4-FFF2-40B4-BE49-F238E27FC236}">
                <a16:creationId xmlns="" xmlns:a16="http://schemas.microsoft.com/office/drawing/2014/main" id="{FD28E1D3-833D-4320-81AB-AA9A48FFD13C}"/>
              </a:ext>
            </a:extLst>
          </p:cNvPr>
          <p:cNvSpPr txBox="1">
            <a:spLocks/>
          </p:cNvSpPr>
          <p:nvPr/>
        </p:nvSpPr>
        <p:spPr>
          <a:xfrm>
            <a:off x="6096000" y="5580927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Флажок со сплошной заливкой">
            <a:extLst>
              <a:ext uri="{FF2B5EF4-FFF2-40B4-BE49-F238E27FC236}">
                <a16:creationId xmlns="" xmlns:a16="http://schemas.microsoft.com/office/drawing/2014/main" id="{A772974C-36A6-4C43-8D84-0E60FC81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6578" y="3606059"/>
            <a:ext cx="413796" cy="413796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7488820" y="2500131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Флажок со сплошной заливкой">
            <a:extLst>
              <a:ext uri="{FF2B5EF4-FFF2-40B4-BE49-F238E27FC236}">
                <a16:creationId xmlns="" xmlns:a16="http://schemas.microsoft.com/office/drawing/2014/main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974" y="4697679"/>
            <a:ext cx="413796" cy="413796"/>
          </a:xfrm>
          <a:prstGeom prst="rect">
            <a:avLst/>
          </a:prstGeom>
        </p:spPr>
      </p:pic>
      <p:pic>
        <p:nvPicPr>
          <p:cNvPr id="11" name="Рисунок 10" descr="Флажок со сплошной заливкой">
            <a:extLst>
              <a:ext uri="{FF2B5EF4-FFF2-40B4-BE49-F238E27FC236}">
                <a16:creationId xmlns="" xmlns:a16="http://schemas.microsoft.com/office/drawing/2014/main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8870" y="5610099"/>
            <a:ext cx="413796" cy="413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2150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Дидактические игры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16756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Admin\Desktop\фото УМК\изображение_viber_2022-04-08_12-18-36-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130555" y="247034"/>
            <a:ext cx="5286707" cy="7048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Литература для учащихся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Admin\Desktop\фото УМК\изображение_viber_2022-04-08_12-18-36-5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2989" y="1009650"/>
            <a:ext cx="6889751" cy="516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Буклеты, журналы и брошюры 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1675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Admin\Desktop\фото УМК\изображение_viber_2022-04-08_12-18-36-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939" y="1148937"/>
            <a:ext cx="6626432" cy="4969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4BAF63-ED07-42B9-8EC9-F2B2755621DB}"/>
              </a:ext>
            </a:extLst>
          </p:cNvPr>
          <p:cNvSpPr/>
          <p:nvPr/>
        </p:nvSpPr>
        <p:spPr>
          <a:xfrm>
            <a:off x="1842545" y="1226456"/>
            <a:ext cx="8880656" cy="4405088"/>
          </a:xfrm>
          <a:prstGeom prst="rect">
            <a:avLst/>
          </a:prstGeom>
          <a:solidFill>
            <a:srgbClr val="6D3D03">
              <a:alpha val="7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847CC863-09DE-41BD-84E0-7B11B3C168E3}"/>
              </a:ext>
            </a:extLst>
          </p:cNvPr>
          <p:cNvSpPr txBox="1">
            <a:spLocks/>
          </p:cNvSpPr>
          <p:nvPr/>
        </p:nvSpPr>
        <p:spPr>
          <a:xfrm>
            <a:off x="3962878" y="1816925"/>
            <a:ext cx="4432499" cy="2104649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79BA5493-EFAC-434A-B4A4-9B178F7F14C4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629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232561" y="3657599"/>
            <a:ext cx="3348842" cy="3040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компонент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22" y="329499"/>
            <a:ext cx="6824241" cy="13255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Структурные элементы УМК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85009" y="1543791"/>
          <a:ext cx="7303323" cy="513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7924801" y="756493"/>
            <a:ext cx="3815786" cy="259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9FAA15A-6C9A-4D1F-8C39-64C926F00794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DE029F3F-72AA-4A53-B1E4-BE812F51F6F9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6"/>
          <a:srcRect t="11463" b="11463"/>
          <a:stretch>
            <a:fillRect/>
          </a:stretch>
        </p:blipFill>
        <p:spPr bwMode="auto">
          <a:xfrm>
            <a:off x="7037159" y="3841668"/>
            <a:ext cx="4905459" cy="266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7374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Нормативный компонент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D6938F4-64B9-45CA-B16D-F6F169BC6769}"/>
              </a:ext>
            </a:extLst>
          </p:cNvPr>
          <p:cNvSpPr/>
          <p:nvPr/>
        </p:nvSpPr>
        <p:spPr>
          <a:xfrm>
            <a:off x="142504" y="1710047"/>
            <a:ext cx="2994067" cy="4332539"/>
          </a:xfrm>
          <a:prstGeom prst="roundRect">
            <a:avLst/>
          </a:prstGeom>
          <a:solidFill>
            <a:srgbClr val="B1752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3FEDDC-3F16-4B86-A955-AAB7E0F0D8F1}"/>
              </a:ext>
            </a:extLst>
          </p:cNvPr>
          <p:cNvSpPr txBox="1"/>
          <p:nvPr/>
        </p:nvSpPr>
        <p:spPr>
          <a:xfrm>
            <a:off x="368135" y="3418352"/>
            <a:ext cx="27179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Программа развития  Центра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https://drive.google.com/drive/folders/1S9NaWQUGLYfciGjQTlOKSBAn9Yndclyp</a:t>
            </a:r>
            <a:r>
              <a:rPr lang="ru-RU" dirty="0" smtClean="0">
                <a:solidFill>
                  <a:schemeClr val="bg1"/>
                </a:solidFill>
              </a:rPr>
              <a:t>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31E91CD8-9324-421A-9CB7-963048DFB9BF}"/>
              </a:ext>
            </a:extLst>
          </p:cNvPr>
          <p:cNvSpPr/>
          <p:nvPr/>
        </p:nvSpPr>
        <p:spPr>
          <a:xfrm>
            <a:off x="3158836" y="1686296"/>
            <a:ext cx="2541319" cy="4370120"/>
          </a:xfrm>
          <a:prstGeom prst="roundRect">
            <a:avLst/>
          </a:prstGeom>
          <a:solidFill>
            <a:srgbClr val="B1752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26275B9-A6B1-44A3-90D6-8FF1A2463542}"/>
              </a:ext>
            </a:extLst>
          </p:cNvPr>
          <p:cNvSpPr txBox="1"/>
          <p:nvPr/>
        </p:nvSpPr>
        <p:spPr>
          <a:xfrm>
            <a:off x="3431969" y="3004457"/>
            <a:ext cx="21964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Годовой план учебно-воспитательной  работы на 2021-2022 </a:t>
            </a:r>
            <a:r>
              <a:rPr lang="ru-RU" dirty="0" err="1" smtClean="0">
                <a:solidFill>
                  <a:schemeClr val="bg1"/>
                </a:solidFill>
              </a:rPr>
              <a:t>уч.год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https://drive.google.com/file/d/1_WzOIdrMrYmcJV2HHb8D7w6ZyPn8U6vj/view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68CABAE9-1B08-41F4-B3D9-D42011B645E0}"/>
              </a:ext>
            </a:extLst>
          </p:cNvPr>
          <p:cNvSpPr/>
          <p:nvPr/>
        </p:nvSpPr>
        <p:spPr>
          <a:xfrm>
            <a:off x="5700157" y="1698171"/>
            <a:ext cx="4096988" cy="4320664"/>
          </a:xfrm>
          <a:prstGeom prst="roundRect">
            <a:avLst/>
          </a:prstGeom>
          <a:solidFill>
            <a:srgbClr val="B1752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F5B5AA7-549B-4514-8586-00994D4A05EF}"/>
              </a:ext>
            </a:extLst>
          </p:cNvPr>
          <p:cNvSpPr txBox="1"/>
          <p:nvPr/>
        </p:nvSpPr>
        <p:spPr>
          <a:xfrm>
            <a:off x="5961412" y="2398817"/>
            <a:ext cx="3847605" cy="4330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Приказ «о передаче функций информационно-методического центра Управления народного образования администрации городского округа г.Бор в части организационно-методического сопровождения дополнительного образования муниципальных образовательных учреждений городского округа г.Бор </a:t>
            </a:r>
            <a:r>
              <a:rPr lang="en-US" dirty="0" smtClean="0">
                <a:hlinkClick r:id="rId4"/>
              </a:rPr>
              <a:t>https://docs.google.com/document/d/1WqQ53OUq1QxPyyCw3dGKEO3ErscptwHkTjl-3AiGQ1I/edit</a:t>
            </a:r>
            <a:r>
              <a:rPr lang="ru-RU" dirty="0" smtClean="0"/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2F109CE4-F731-4D7F-B39D-0301C09B0EF5}"/>
              </a:ext>
            </a:extLst>
          </p:cNvPr>
          <p:cNvSpPr/>
          <p:nvPr/>
        </p:nvSpPr>
        <p:spPr>
          <a:xfrm>
            <a:off x="9832769" y="1674420"/>
            <a:ext cx="2359231" cy="4298867"/>
          </a:xfrm>
          <a:prstGeom prst="roundRect">
            <a:avLst/>
          </a:prstGeom>
          <a:solidFill>
            <a:srgbClr val="B1752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6FFB58F-1862-4D03-BF86-D28EF451A31D}"/>
              </a:ext>
            </a:extLst>
          </p:cNvPr>
          <p:cNvSpPr txBox="1"/>
          <p:nvPr/>
        </p:nvSpPr>
        <p:spPr>
          <a:xfrm>
            <a:off x="9737766" y="2648197"/>
            <a:ext cx="24542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Дополнительные общеобразовательные </a:t>
            </a:r>
            <a:r>
              <a:rPr lang="ru-RU" dirty="0" err="1" smtClean="0">
                <a:solidFill>
                  <a:schemeClr val="bg1"/>
                </a:solidFill>
              </a:rPr>
              <a:t>общеразвивающие</a:t>
            </a:r>
            <a:r>
              <a:rPr lang="ru-RU" dirty="0" smtClean="0">
                <a:solidFill>
                  <a:schemeClr val="bg1"/>
                </a:solidFill>
              </a:rPr>
              <a:t> программы естественнонаучной направленности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https://sportbor.ru/obrazovanie.html?catid=article&amp;id=606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1709FDAB-3FB2-4F2D-9D55-BB2DB55FA0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82536" y="1675093"/>
            <a:ext cx="688098" cy="68809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C92D134-8150-4AFA-9136-9CD49A2A99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1413" y="1701086"/>
            <a:ext cx="688188" cy="68818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4EFC6D8-3898-42E1-90CE-85C1BB1CA8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62833" y="1665459"/>
            <a:ext cx="760429" cy="7604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4B10830C-2468-4DD0-9D6E-29F2FD134D9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05087" y="1702469"/>
            <a:ext cx="731973" cy="73197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5" name="Нижний колонтитул 4">
            <a:extLst>
              <a:ext uri="{FF2B5EF4-FFF2-40B4-BE49-F238E27FC236}">
                <a16:creationId xmlns="" xmlns:a16="http://schemas.microsoft.com/office/drawing/2014/main" id="{13F1338F-0724-4D5A-A832-00C1768573F8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9059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Методический компонент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4716297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Методические материалы </a:t>
            </a:r>
            <a:endParaRPr lang="en-US" dirty="0"/>
          </a:p>
          <a:p>
            <a:r>
              <a:rPr lang="ru-RU" dirty="0" smtClean="0"/>
              <a:t>Дидактические материалы (справочники, практикумы, определители) </a:t>
            </a:r>
          </a:p>
          <a:p>
            <a:r>
              <a:rPr lang="ru-RU" dirty="0" smtClean="0"/>
              <a:t>Литература для педагогов </a:t>
            </a:r>
            <a:endParaRPr lang="en-US" dirty="0"/>
          </a:p>
          <a:p>
            <a:r>
              <a:rPr lang="ru-RU" dirty="0" err="1" smtClean="0"/>
              <a:t>Мультимедийная</a:t>
            </a:r>
            <a:r>
              <a:rPr lang="ru-RU" dirty="0" smtClean="0"/>
              <a:t> библиотека</a:t>
            </a:r>
          </a:p>
          <a:p>
            <a:r>
              <a:rPr lang="ru-RU" dirty="0" smtClean="0"/>
              <a:t>Перечень Интернет ресурсов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61300" y="102819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Методические материалы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167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https://drive.google.com/drive/u/1/folders/1-fRlPrzDIqZvR_LKqJ2H9Nily_pfgzSf</a:t>
            </a:r>
            <a:r>
              <a:rPr lang="ru-RU" dirty="0" smtClean="0"/>
              <a:t> 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C:\Users\Admin\Desktop\изображение_viber_2022-04-08_13-42-47-9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199" y="2106958"/>
            <a:ext cx="5696837" cy="4272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Дидактические материалы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167560"/>
          </a:xfrm>
        </p:spPr>
        <p:txBody>
          <a:bodyPr>
            <a:normAutofit/>
          </a:bodyPr>
          <a:lstStyle/>
          <a:p>
            <a:r>
              <a:rPr lang="ru-RU" dirty="0" smtClean="0"/>
              <a:t>Дидактические материалы (справочники, практикумы, определители)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E9478F64-2D9E-4EEB-B5A1-2FFCD0EE9777}"/>
              </a:ext>
            </a:extLst>
          </p:cNvPr>
          <p:cNvSpPr txBox="1">
            <a:spLocks/>
          </p:cNvSpPr>
          <p:nvPr/>
        </p:nvSpPr>
        <p:spPr>
          <a:xfrm>
            <a:off x="3953505" y="6492352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Admin\Desktop\фото УМК\изображение_viber_2022-04-08_12-18-36-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483048" y="1079351"/>
            <a:ext cx="4652851" cy="6203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Литература для педагогов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Admin\Desktop\фото УМК\изображение_viber_2022-04-08_12-18-36-2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8610" y="1033400"/>
            <a:ext cx="7267370" cy="545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err="1" smtClean="0"/>
              <a:t>Мультимедийная</a:t>
            </a:r>
            <a:r>
              <a:rPr lang="ru-RU" b="1" dirty="0" smtClean="0"/>
              <a:t> библиотека</a:t>
            </a: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Admin\Desktop\фото УМК\изображение_viber_2022-04-08_12-18-36-6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535278" y="599475"/>
            <a:ext cx="4483979" cy="5978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65229663-ACBE-4239-9C41-B07AD3F2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0654"/>
          </a:xfrm>
        </p:spPr>
        <p:txBody>
          <a:bodyPr/>
          <a:lstStyle/>
          <a:p>
            <a:r>
              <a:rPr lang="ru-RU" b="1" dirty="0" smtClean="0"/>
              <a:t>          Перечень интернет ресурсов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9403"/>
            <a:ext cx="10515600" cy="5167560"/>
          </a:xfrm>
        </p:spPr>
        <p:txBody>
          <a:bodyPr>
            <a:normAutofit/>
          </a:bodyPr>
          <a:lstStyle/>
          <a:p>
            <a:r>
              <a:rPr lang="ru-RU" sz="1600" i="1" dirty="0" smtClean="0"/>
              <a:t> Министерство экологии и природных ресурсов Нижегородской области. </a:t>
            </a:r>
            <a:r>
              <a:rPr lang="ru-RU" sz="1600" dirty="0" smtClean="0"/>
              <a:t>Официальный сайт: </a:t>
            </a:r>
            <a:r>
              <a:rPr lang="ru-RU" sz="1600" u="sng" dirty="0" smtClean="0">
                <a:hlinkClick r:id="rId2"/>
              </a:rPr>
              <a:t>http://mineco-nn.ru</a:t>
            </a:r>
            <a:endParaRPr lang="ru-RU" sz="1600" dirty="0" smtClean="0"/>
          </a:p>
          <a:p>
            <a:r>
              <a:rPr lang="ru-RU" sz="1600" dirty="0" smtClean="0"/>
              <a:t> Доклад «Состояние окружающей среды и природных ресурсов Нижегородской области в 2016 году». </a:t>
            </a:r>
          </a:p>
          <a:p>
            <a:pPr>
              <a:buNone/>
            </a:pPr>
            <a:r>
              <a:rPr lang="ru-RU" sz="1600" dirty="0" smtClean="0"/>
              <a:t>      Интернет-ресурс: </a:t>
            </a:r>
            <a:r>
              <a:rPr lang="ru-RU" sz="1600" u="sng" dirty="0" smtClean="0">
                <a:hlinkClick r:id="rId3"/>
              </a:rPr>
              <a:t>http://mineco-nn.ru/doklad-sostoyanie-okruzhayushhej-sredy-i-prirodnykh-resursov-nizhegorodskoj-oblasti-v-2016-godu</a:t>
            </a:r>
            <a:endParaRPr lang="ru-RU" sz="1600" dirty="0" smtClean="0"/>
          </a:p>
          <a:p>
            <a:r>
              <a:rPr lang="ru-RU" sz="1600" i="1" dirty="0" smtClean="0"/>
              <a:t> Государственные и общественные экологические организации России. </a:t>
            </a:r>
            <a:r>
              <a:rPr lang="ru-RU" sz="1600" u="sng" dirty="0" smtClean="0">
                <a:hlinkClick r:id="rId4"/>
              </a:rPr>
              <a:t>http://voop.spb.ru</a:t>
            </a:r>
            <a:endParaRPr lang="ru-RU" sz="1600" dirty="0" smtClean="0"/>
          </a:p>
          <a:p>
            <a:r>
              <a:rPr lang="ru-RU" sz="1600" i="1" dirty="0" smtClean="0"/>
              <a:t>Центр экологической политики России (ЦЭПР). </a:t>
            </a:r>
            <a:r>
              <a:rPr lang="ru-RU" sz="1600" dirty="0" smtClean="0"/>
              <a:t>Официальный сайт: </a:t>
            </a:r>
            <a:r>
              <a:rPr lang="ru-RU" sz="1600" u="sng" dirty="0" err="1" smtClean="0">
                <a:hlinkClick r:id="rId5"/>
              </a:rPr>
              <a:t>www.ecopolicy.ru</a:t>
            </a:r>
            <a:endParaRPr lang="ru-RU" sz="1600" dirty="0" smtClean="0"/>
          </a:p>
          <a:p>
            <a:r>
              <a:rPr lang="ru-RU" sz="1600" i="1" dirty="0" smtClean="0"/>
              <a:t>Российское экологическое движение «Зеленые». </a:t>
            </a:r>
            <a:r>
              <a:rPr lang="ru-RU" sz="1600" dirty="0" smtClean="0"/>
              <a:t>Официальный сайт: </a:t>
            </a:r>
            <a:r>
              <a:rPr lang="ru-RU" sz="1600" u="sng" dirty="0" err="1" smtClean="0">
                <a:hlinkClick r:id="rId6"/>
              </a:rPr>
              <a:t>www.greenparty.ru</a:t>
            </a:r>
            <a:endParaRPr lang="ru-RU" sz="1600" dirty="0" smtClean="0"/>
          </a:p>
          <a:p>
            <a:r>
              <a:rPr lang="ru-RU" sz="1600" i="1" u="sng" dirty="0" smtClean="0"/>
              <a:t>Керженский заповедник. </a:t>
            </a:r>
            <a:r>
              <a:rPr lang="ru-RU" sz="1600" dirty="0" smtClean="0"/>
              <a:t>Официальный сайт</a:t>
            </a:r>
            <a:r>
              <a:rPr lang="ru-RU" sz="1600" u="sng" dirty="0" smtClean="0"/>
              <a:t> </a:t>
            </a:r>
            <a:r>
              <a:rPr lang="ru-RU" sz="1600" u="sng" dirty="0" err="1" smtClean="0">
                <a:hlinkClick r:id="rId7"/>
              </a:rPr>
              <a:t>www.kerzhenskiy.ru</a:t>
            </a:r>
            <a:r>
              <a:rPr lang="ru-RU" sz="1600" u="sng" dirty="0" smtClean="0">
                <a:hlinkClick r:id="rId7"/>
              </a:rPr>
              <a:t>/</a:t>
            </a:r>
            <a:r>
              <a:rPr lang="en-US" sz="1600" u="sng" dirty="0" smtClean="0"/>
              <a:t> </a:t>
            </a:r>
          </a:p>
          <a:p>
            <a:r>
              <a:rPr lang="ru-RU" sz="1600" dirty="0" smtClean="0"/>
              <a:t>ГБУ ЦРТДЮ НО </a:t>
            </a:r>
            <a:r>
              <a:rPr lang="en-US" sz="1600" dirty="0" smtClean="0">
                <a:hlinkClick r:id="rId8"/>
              </a:rPr>
              <a:t>http://educate52.ru/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Экостанция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9"/>
              </a:rPr>
              <a:t>https://vk.com/ecolandia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ФГБОУ ДО «Федеральный детский эколого-биологический центр»</a:t>
            </a:r>
            <a:r>
              <a:rPr lang="ru-RU" sz="1600" dirty="0" smtClean="0">
                <a:hlinkClick r:id="rId10"/>
              </a:rPr>
              <a:t> </a:t>
            </a:r>
            <a:r>
              <a:rPr lang="en-US" sz="1600" dirty="0" smtClean="0">
                <a:hlinkClick r:id="rId10"/>
              </a:rPr>
              <a:t>https://fedcdo.ru/activity/</a:t>
            </a:r>
            <a:r>
              <a:rPr lang="ru-RU" sz="1600" dirty="0" smtClean="0"/>
              <a:t>  </a:t>
            </a:r>
          </a:p>
          <a:p>
            <a:r>
              <a:rPr lang="ru-RU" sz="1600" dirty="0" smtClean="0"/>
              <a:t>Моя зелёная школа </a:t>
            </a:r>
            <a:r>
              <a:rPr lang="en-US" sz="1600" dirty="0" smtClean="0">
                <a:hlinkClick r:id="rId11"/>
              </a:rPr>
              <a:t>https://</a:t>
            </a:r>
            <a:r>
              <a:rPr lang="ru-RU" sz="1600" dirty="0" err="1" smtClean="0">
                <a:hlinkClick r:id="rId11"/>
              </a:rPr>
              <a:t>конкурс.зеленыешколы.рф</a:t>
            </a:r>
            <a:r>
              <a:rPr lang="ru-RU" sz="1600" dirty="0" smtClean="0">
                <a:hlinkClick r:id="rId11"/>
              </a:rPr>
              <a:t>/</a:t>
            </a:r>
            <a:r>
              <a:rPr lang="ru-RU" sz="1600" dirty="0" smtClean="0"/>
              <a:t> </a:t>
            </a:r>
          </a:p>
          <a:p>
            <a:r>
              <a:rPr lang="ru-RU" sz="1600" dirty="0" err="1" smtClean="0"/>
              <a:t>Эколята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12"/>
              </a:rPr>
              <a:t>https://urok.fedcdo.ru/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Зелёная школа </a:t>
            </a:r>
            <a:r>
              <a:rPr lang="en-US" sz="1600" dirty="0" smtClean="0">
                <a:hlinkClick r:id="rId13"/>
              </a:rPr>
              <a:t>https://school.reo.ru/#rec339989295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Международная Эко- школа «Зелёный флаг» </a:t>
            </a:r>
            <a:r>
              <a:rPr lang="en-US" sz="1600" dirty="0" smtClean="0">
                <a:hlinkClick r:id="rId14"/>
              </a:rPr>
              <a:t>https://vk.com/eco_shcoly_zelenyi_flag</a:t>
            </a:r>
            <a:r>
              <a:rPr lang="ru-RU" sz="1600" dirty="0" smtClean="0"/>
              <a:t> </a:t>
            </a:r>
          </a:p>
          <a:p>
            <a:endParaRPr lang="ru-RU" sz="1600" dirty="0" smtClean="0"/>
          </a:p>
          <a:p>
            <a:pPr>
              <a:buNone/>
            </a:pPr>
            <a:endParaRPr lang="en-US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937549" y="85006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280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282</Words>
  <Application>Microsoft Office PowerPoint</Application>
  <PresentationFormat>Произвольный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 учебно-методического комплекса по естественнонаучной направленности</vt:lpstr>
      <vt:lpstr>Структурные элементы УМК</vt:lpstr>
      <vt:lpstr>Нормативный компонент</vt:lpstr>
      <vt:lpstr>          Методический компонент</vt:lpstr>
      <vt:lpstr>          Методические материалы</vt:lpstr>
      <vt:lpstr>          Дидактические материалы</vt:lpstr>
      <vt:lpstr>          Литература для педагогов</vt:lpstr>
      <vt:lpstr>          Мультимедийная библиотека</vt:lpstr>
      <vt:lpstr>          Перечень интернет ресурсов</vt:lpstr>
      <vt:lpstr>Учебный компонент</vt:lpstr>
      <vt:lpstr>          Дидактические игры</vt:lpstr>
      <vt:lpstr>          Литература для учащихся</vt:lpstr>
      <vt:lpstr>          Буклеты, журналы и брошюры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Admin</cp:lastModifiedBy>
  <cp:revision>68</cp:revision>
  <dcterms:created xsi:type="dcterms:W3CDTF">2021-12-05T12:50:35Z</dcterms:created>
  <dcterms:modified xsi:type="dcterms:W3CDTF">2024-02-26T10:53:07Z</dcterms:modified>
</cp:coreProperties>
</file>